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C867F25-4138-415C-A8C6-03A89C6F2332}">
  <a:tblStyle styleId="{4C867F25-4138-415C-A8C6-03A89C6F2332}"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Inter-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19" Type="http://schemas.openxmlformats.org/officeDocument/2006/relationships/font" Target="fonts/Inter-bold.fntdata"/><Relationship Id="rId6" Type="http://schemas.openxmlformats.org/officeDocument/2006/relationships/slideMaster" Target="slideMasters/slideMaster2.xml"/><Relationship Id="rId18" Type="http://schemas.openxmlformats.org/officeDocument/2006/relationships/font" Target="fonts/Inter-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fe09fb587_0_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fe09fb587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607daee17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607daee17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607daee172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607daee172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607daee172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3607daee172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Perspective</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2</a:t>
            </a:r>
            <a:endParaRPr sz="1900">
              <a:solidFill>
                <a:schemeClr val="dk1"/>
              </a:solidFill>
              <a:latin typeface="Plus Jakarta Sans"/>
              <a:ea typeface="Plus Jakarta Sans"/>
              <a:cs typeface="Plus Jakarta Sans"/>
              <a:sym typeface="Plus Jakarta Sans"/>
            </a:endParaRPr>
          </a:p>
        </p:txBody>
      </p:sp>
      <p:sp>
        <p:nvSpPr>
          <p:cNvPr id="100" name="Google Shape;100;p25"/>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02" name="Google Shape;102;p25"/>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104" name="Google Shape;104;p25"/>
          <p:cNvGraphicFramePr/>
          <p:nvPr/>
        </p:nvGraphicFramePr>
        <p:xfrm>
          <a:off x="324594" y="1029170"/>
          <a:ext cx="3000000" cy="3000000"/>
        </p:xfrm>
        <a:graphic>
          <a:graphicData uri="http://schemas.openxmlformats.org/drawingml/2006/table">
            <a:tbl>
              <a:tblPr>
                <a:noFill/>
                <a:tableStyleId>{4C867F25-4138-415C-A8C6-03A89C6F2332}</a:tableStyleId>
              </a:tblPr>
              <a:tblGrid>
                <a:gridCol w="4564375"/>
                <a:gridCol w="2552325"/>
              </a:tblGrid>
              <a:tr h="314700">
                <a:tc gridSpan="2">
                  <a:txBody>
                    <a:bodyPr/>
                    <a:lstStyle/>
                    <a:p>
                      <a:pPr indent="0" lvl="0" marL="0" rtl="0" algn="l">
                        <a:spcBef>
                          <a:spcPts val="0"/>
                        </a:spcBef>
                        <a:spcAft>
                          <a:spcPts val="0"/>
                        </a:spcAft>
                        <a:buNone/>
                      </a:pPr>
                      <a:r>
                        <a:rPr lang="en" sz="1200">
                          <a:latin typeface="Halant"/>
                          <a:ea typeface="Halant"/>
                          <a:cs typeface="Halant"/>
                          <a:sym typeface="Halant"/>
                        </a:rPr>
                        <a:t>Source: Anne Bailey, </a:t>
                      </a:r>
                      <a:r>
                        <a:rPr i="1" lang="en" sz="1200">
                          <a:latin typeface="Halant"/>
                          <a:ea typeface="Halant"/>
                          <a:cs typeface="Halant"/>
                          <a:sym typeface="Halant"/>
                        </a:rPr>
                        <a:t>African Voices of the Atlantic Slave Trade: Beyond the Silence and the Shame</a:t>
                      </a:r>
                      <a:r>
                        <a:rPr lang="en" sz="1200">
                          <a:latin typeface="Halant"/>
                          <a:ea typeface="Halant"/>
                          <a:cs typeface="Halant"/>
                          <a:sym typeface="Halant"/>
                        </a:rPr>
                        <a:t>, 2005.</a:t>
                      </a:r>
                      <a:endParaRPr sz="12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Anne Bailey is Assistant Professor of History at Spelman College.</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70550">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It is said that the chief’s great-grandfather of the same name, Togbui Awusa Ndorkutsu of Atorkor, was </a:t>
                      </a:r>
                      <a:r>
                        <a:rPr lang="en" sz="1200">
                          <a:solidFill>
                            <a:schemeClr val="dk1"/>
                          </a:solidFill>
                          <a:latin typeface="Inter"/>
                          <a:ea typeface="Inter"/>
                          <a:cs typeface="Inter"/>
                          <a:sym typeface="Inter"/>
                        </a:rPr>
                        <a:t>the</a:t>
                      </a:r>
                      <a:r>
                        <a:rPr lang="en" sz="1200">
                          <a:solidFill>
                            <a:schemeClr val="dk1"/>
                          </a:solidFill>
                          <a:latin typeface="Inter"/>
                          <a:ea typeface="Inter"/>
                          <a:cs typeface="Inter"/>
                          <a:sym typeface="Inter"/>
                        </a:rPr>
                        <a:t> first to allow the Danes to come ashore to ply their trade. As the trade progressed, Atorkor became known as a major way station for slaves… A system developed whereby Ndorkutsu, through his agents stationed near Anyako, Hatorgodo, and </a:t>
                      </a:r>
                      <a:r>
                        <a:rPr lang="en" sz="1200">
                          <a:solidFill>
                            <a:schemeClr val="dk1"/>
                          </a:solidFill>
                          <a:latin typeface="Inter"/>
                          <a:ea typeface="Inter"/>
                          <a:cs typeface="Inter"/>
                          <a:sym typeface="Inter"/>
                        </a:rPr>
                        <a:t>further</a:t>
                      </a:r>
                      <a:r>
                        <a:rPr lang="en" sz="1200">
                          <a:solidFill>
                            <a:schemeClr val="dk1"/>
                          </a:solidFill>
                          <a:latin typeface="Inter"/>
                          <a:ea typeface="Inter"/>
                          <a:cs typeface="Inter"/>
                          <a:sym typeface="Inter"/>
                        </a:rPr>
                        <a:t> inland, collected slaves in the hinterland and brought them to the coast. These agents brought the slaves to Ndorkutsu’s “big house” on the shore of Atorkor. There, they awaited European and American ships. Most of the slaves, then, came from the interior; they were not from the coast. They were, however, mainly Ewe-speaking people.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One day a group of drummers, famous drummers from the area, were playing their drums on the shores of Atorkor… As the drummers </a:t>
                      </a:r>
                      <a:r>
                        <a:rPr lang="en" sz="1200">
                          <a:solidFill>
                            <a:schemeClr val="dk1"/>
                          </a:solidFill>
                          <a:latin typeface="Inter"/>
                          <a:ea typeface="Inter"/>
                          <a:cs typeface="Inter"/>
                          <a:sym typeface="Inter"/>
                        </a:rPr>
                        <a:t>played, the Europeans came to collect the slaves. As he was preparing to go, the captain of the ship inviting these drummers to come abroad and play. He offered them barrels of drink, giving the same to the crowd that had begun to assemble on the Atrokor shore. An atmosphere of merriment ensued, and many became drunk. Thus were the drummers lured onto the European ship. Before they knew what was happening, the ship set sail, taking them away. According to Togbui, “They were tricked into going on the boats to play their drums.” They, too, joined the newly captured Africans of the hinterland as slaves to be sold in the Americas.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story goes that emotions ran so high about this incident that the neighboring towns of Atorkor and Srogbe almost went to war. No one wanted to go to war, but it was a distinct possibility since it was widely thought that this incident was prearranged. The captain of the drummers was said to have offended one of the wives of Chief Tamaklo from the neighboring town of Wuti. In response, Chief Tamaklo arranged with Ndorkutsu for the drummers to play on the Atorkor shore. In any event, Togbui stated, “This was the first time that people from this area were taken as slaves.” Slaves were always from the hinterland, not from the coast.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paramount chief, Togbui Adeladza, concurred in his interview with Togbui Awusa’s account that there was some sort of collusion on the part of local inhabitants. He also claims that the cause of this incident was over a woman called Enunato—the wife of one of the senior durmmers. The drummer, seeking revenge, quickly arranged to sell the other drummers, including his enemy, to the slave traders. They were told that the white men wanted them to play. When they obliged, they were taken away…</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26"/>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Perspective</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3</a:t>
            </a:r>
            <a:endParaRPr sz="1900">
              <a:solidFill>
                <a:schemeClr val="dk1"/>
              </a:solidFill>
              <a:latin typeface="Plus Jakarta Sans"/>
              <a:ea typeface="Plus Jakarta Sans"/>
              <a:cs typeface="Plus Jakarta Sans"/>
              <a:sym typeface="Plus Jakarta Sans"/>
            </a:endParaRPr>
          </a:p>
        </p:txBody>
      </p:sp>
      <p:sp>
        <p:nvSpPr>
          <p:cNvPr id="110" name="Google Shape;110;p26"/>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1" name="Google Shape;111;p26"/>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12" name="Google Shape;112;p26"/>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114" name="Google Shape;114;p26"/>
          <p:cNvGraphicFramePr/>
          <p:nvPr/>
        </p:nvGraphicFramePr>
        <p:xfrm>
          <a:off x="324594" y="1029170"/>
          <a:ext cx="3000000" cy="3000000"/>
        </p:xfrm>
        <a:graphic>
          <a:graphicData uri="http://schemas.openxmlformats.org/drawingml/2006/table">
            <a:tbl>
              <a:tblPr>
                <a:noFill/>
                <a:tableStyleId>{4C867F25-4138-415C-A8C6-03A89C6F2332}</a:tableStyleId>
              </a:tblPr>
              <a:tblGrid>
                <a:gridCol w="4564375"/>
                <a:gridCol w="2552325"/>
              </a:tblGrid>
              <a:tr h="314700">
                <a:tc gridSpan="2">
                  <a:txBody>
                    <a:bodyPr/>
                    <a:lstStyle/>
                    <a:p>
                      <a:pPr indent="0" lvl="0" marL="0" rtl="0" algn="l">
                        <a:spcBef>
                          <a:spcPts val="0"/>
                        </a:spcBef>
                        <a:spcAft>
                          <a:spcPts val="0"/>
                        </a:spcAft>
                        <a:buNone/>
                      </a:pPr>
                      <a:r>
                        <a:rPr lang="en" sz="1200">
                          <a:latin typeface="Halant"/>
                          <a:ea typeface="Halant"/>
                          <a:cs typeface="Halant"/>
                          <a:sym typeface="Halant"/>
                        </a:rPr>
                        <a:t>Source: Eli</a:t>
                      </a:r>
                      <a:r>
                        <a:rPr lang="en" sz="1200">
                          <a:latin typeface="Halant"/>
                          <a:ea typeface="Halant"/>
                          <a:cs typeface="Halant"/>
                          <a:sym typeface="Halant"/>
                        </a:rPr>
                        <a:t>se</a:t>
                      </a:r>
                      <a:r>
                        <a:rPr lang="en" sz="1200">
                          <a:solidFill>
                            <a:schemeClr val="dk1"/>
                          </a:solidFill>
                          <a:latin typeface="Halant"/>
                          <a:ea typeface="Halant"/>
                          <a:cs typeface="Halant"/>
                          <a:sym typeface="Halant"/>
                        </a:rPr>
                        <a:t>é Soumonni, “Lacustrine Villages in South Benin as Refuges from the Slave Trade,” in </a:t>
                      </a:r>
                      <a:r>
                        <a:rPr i="1" lang="en" sz="1200">
                          <a:solidFill>
                            <a:schemeClr val="dk1"/>
                          </a:solidFill>
                          <a:latin typeface="Halant"/>
                          <a:ea typeface="Halant"/>
                          <a:cs typeface="Halant"/>
                          <a:sym typeface="Halant"/>
                        </a:rPr>
                        <a:t>Fighting the Slave Trade: West African Strategies</a:t>
                      </a:r>
                      <a:r>
                        <a:rPr lang="en" sz="1200">
                          <a:solidFill>
                            <a:schemeClr val="dk1"/>
                          </a:solidFill>
                          <a:latin typeface="Halant"/>
                          <a:ea typeface="Halant"/>
                          <a:cs typeface="Halant"/>
                          <a:sym typeface="Halant"/>
                        </a:rPr>
                        <a:t>, 2003. </a:t>
                      </a:r>
                      <a:endParaRPr sz="12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a:t>
                      </a:r>
                      <a:r>
                        <a:rPr lang="en" sz="1000">
                          <a:solidFill>
                            <a:schemeClr val="dk1"/>
                          </a:solidFill>
                          <a:latin typeface="Inter"/>
                          <a:ea typeface="Inter"/>
                          <a:cs typeface="Inter"/>
                          <a:sym typeface="Inter"/>
                        </a:rPr>
                        <a:t>Eliseé Soumonni is </a:t>
                      </a:r>
                      <a:r>
                        <a:rPr lang="en" sz="1000">
                          <a:solidFill>
                            <a:schemeClr val="dk1"/>
                          </a:solidFill>
                          <a:highlight>
                            <a:srgbClr val="FFFFFF"/>
                          </a:highlight>
                          <a:latin typeface="Inter"/>
                          <a:ea typeface="Inter"/>
                          <a:cs typeface="Inter"/>
                          <a:sym typeface="Inter"/>
                        </a:rPr>
                        <a:t>Assistant Professor of History at Université Nationale du Bénin.</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70550">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 Tofinu traditionally trace the origin of their migrations to Tado, cradle and departure center of Aja </a:t>
                      </a:r>
                      <a:r>
                        <a:rPr lang="en" sz="1200">
                          <a:solidFill>
                            <a:schemeClr val="dk1"/>
                          </a:solidFill>
                          <a:latin typeface="Inter"/>
                          <a:ea typeface="Inter"/>
                          <a:cs typeface="Inter"/>
                          <a:sym typeface="Inter"/>
                        </a:rPr>
                        <a:t>ethnic</a:t>
                      </a:r>
                      <a:r>
                        <a:rPr lang="en" sz="1200">
                          <a:solidFill>
                            <a:schemeClr val="dk1"/>
                          </a:solidFill>
                          <a:latin typeface="Inter"/>
                          <a:ea typeface="Inter"/>
                          <a:cs typeface="Inter"/>
                          <a:sym typeface="Inter"/>
                        </a:rPr>
                        <a:t> groups to various destinations… the search for security took place within the context of violence and fear associated with the ongoing slave trade in Ouidah, Allada, and Abomey. This violence escalated with the conquest, by Dahomey, of Allada in 1724 and Ouidah in 1727, and forced more groups, including non-Aja, to move to the lacustrine* area in order to escape slave raiders and enslavement. The trend was to continue nearly two centuries, since Dahomey remained committed to slave-catching activities till the end of the nineteenth century…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 the heart of a region </a:t>
                      </a:r>
                      <a:r>
                        <a:rPr lang="en" sz="1200">
                          <a:solidFill>
                            <a:schemeClr val="dk1"/>
                          </a:solidFill>
                          <a:latin typeface="Inter"/>
                          <a:ea typeface="Inter"/>
                          <a:cs typeface="Inter"/>
                          <a:sym typeface="Inter"/>
                        </a:rPr>
                        <a:t>disrupted</a:t>
                      </a:r>
                      <a:r>
                        <a:rPr lang="en" sz="1200">
                          <a:solidFill>
                            <a:schemeClr val="dk1"/>
                          </a:solidFill>
                          <a:latin typeface="Inter"/>
                          <a:ea typeface="Inter"/>
                          <a:cs typeface="Inter"/>
                          <a:sym typeface="Inter"/>
                        </a:rPr>
                        <a:t> by such an outbreak of violence, as rightly pointed out by Georges Edouard Bourgoignie, “The Tofinu country was to provide an ideal refuge. Its villages, established in the swap of the So River, or even in Lake Nokoué waters, could serve as a sanctuary to those who took to flight to survive.”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Oral traditions of the various villages, despite their inherent confusions, contradictions, and vague chronological framework are consistent with the historical background of the successive migrations to the area. They also show that concern for security and defense was the determining factor in the location and relocation of villages by refugees. For the Tofinu, the So River and its marshland constituted a natural barrier against Abomey’s armies, who who were unfamiliar with such an environment. But a village can become easily accessible and exposed to danger when the marshand dries up. In such a situation, the natural protection against external </a:t>
                      </a:r>
                      <a:r>
                        <a:rPr lang="en" sz="1200">
                          <a:solidFill>
                            <a:schemeClr val="dk1"/>
                          </a:solidFill>
                          <a:latin typeface="Inter"/>
                          <a:ea typeface="Inter"/>
                          <a:cs typeface="Inter"/>
                          <a:sym typeface="Inter"/>
                        </a:rPr>
                        <a:t>aggression</a:t>
                      </a:r>
                      <a:r>
                        <a:rPr lang="en" sz="1200">
                          <a:solidFill>
                            <a:schemeClr val="dk1"/>
                          </a:solidFill>
                          <a:latin typeface="Inter"/>
                          <a:ea typeface="Inter"/>
                          <a:cs typeface="Inter"/>
                          <a:sym typeface="Inter"/>
                        </a:rPr>
                        <a:t> is no longer guaranteed and the village must be relocated. Most of the villages established on the right bank of the So River were affected by this phenomenon. The move to relocate a village on the very waters of Lake </a:t>
                      </a:r>
                      <a:r>
                        <a:rPr lang="en" sz="1200">
                          <a:solidFill>
                            <a:schemeClr val="dk1"/>
                          </a:solidFill>
                          <a:latin typeface="Inter"/>
                          <a:ea typeface="Inter"/>
                          <a:cs typeface="Inter"/>
                          <a:sym typeface="Inter"/>
                        </a:rPr>
                        <a:t>Nokoué was determined by pressing danger. Thus, the Ganvié and So-Tchanhoué were born out of the abandonment of the villages of Sindomè and Sadjo…</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movement of a growing number of refugees toward Lake Nokoué was undoubtedly a reflection of increasing pressure from slave raiders during the eighteenth century. The new location could rightly be seen as more secure in view of the well-known fact that Abomey’s soldiers were unfamiliar with canoes and were poor swimmers…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most striking feature of the Tofinu experience is undoubtedly the emergence of a coherent and homogenous society, a consequence to be credited to both the nature of the environment and the fear of permanent external aggression. The defensive and protective system built up by the lacustrine communities took into account these two basic factors. Their skill as canoeists dissuaded Dahomean armies, unfamiliar with the use of canoes, from repeated attacks. They were also renowned for their expertise in naval warfare. Their weapons, according to Georges Edouard Bourgoignie, were varied and efficient: “They consisted of javelin launchers, sledgehammers, swords, harpoons, and locally made and imported guns.  They also had a particularly ingenious kind of Molotov cocktail.”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*Lacustrine: relating to or associated with lakes</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2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Perspective</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4</a:t>
            </a:r>
            <a:endParaRPr sz="1900">
              <a:solidFill>
                <a:schemeClr val="dk1"/>
              </a:solidFill>
              <a:latin typeface="Plus Jakarta Sans"/>
              <a:ea typeface="Plus Jakarta Sans"/>
              <a:cs typeface="Plus Jakarta Sans"/>
              <a:sym typeface="Plus Jakarta Sans"/>
            </a:endParaRPr>
          </a:p>
        </p:txBody>
      </p:sp>
      <p:sp>
        <p:nvSpPr>
          <p:cNvPr id="120" name="Google Shape;120;p27"/>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1" name="Google Shape;121;p27"/>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22" name="Google Shape;122;p27"/>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3" name="Google Shape;123;p27"/>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124" name="Google Shape;124;p27"/>
          <p:cNvGraphicFramePr/>
          <p:nvPr/>
        </p:nvGraphicFramePr>
        <p:xfrm>
          <a:off x="324594" y="1029170"/>
          <a:ext cx="3000000" cy="3000000"/>
        </p:xfrm>
        <a:graphic>
          <a:graphicData uri="http://schemas.openxmlformats.org/drawingml/2006/table">
            <a:tbl>
              <a:tblPr>
                <a:noFill/>
                <a:tableStyleId>{4C867F25-4138-415C-A8C6-03A89C6F2332}</a:tableStyleId>
              </a:tblPr>
              <a:tblGrid>
                <a:gridCol w="4564375"/>
                <a:gridCol w="2552325"/>
              </a:tblGrid>
              <a:tr h="314700">
                <a:tc gridSpan="2">
                  <a:txBody>
                    <a:bodyPr/>
                    <a:lstStyle/>
                    <a:p>
                      <a:pPr indent="0" lvl="0" marL="0" rtl="0" algn="l">
                        <a:spcBef>
                          <a:spcPts val="0"/>
                        </a:spcBef>
                        <a:spcAft>
                          <a:spcPts val="0"/>
                        </a:spcAft>
                        <a:buNone/>
                      </a:pPr>
                      <a:r>
                        <a:rPr lang="en" sz="1200">
                          <a:latin typeface="Halant"/>
                          <a:ea typeface="Halant"/>
                          <a:cs typeface="Halant"/>
                          <a:sym typeface="Halant"/>
                        </a:rPr>
                        <a:t>Source: Ivana Elbl, “Cross-Cultural Trade and Diplomacy: Portuguese Relations with West Africa, 1441-1521,” in </a:t>
                      </a:r>
                      <a:r>
                        <a:rPr i="1" lang="en" sz="1200">
                          <a:latin typeface="Halant"/>
                          <a:ea typeface="Halant"/>
                          <a:cs typeface="Halant"/>
                          <a:sym typeface="Halant"/>
                        </a:rPr>
                        <a:t>Journal of World History</a:t>
                      </a:r>
                      <a:r>
                        <a:rPr lang="en" sz="1200">
                          <a:latin typeface="Halant"/>
                          <a:ea typeface="Halant"/>
                          <a:cs typeface="Halant"/>
                          <a:sym typeface="Halant"/>
                        </a:rPr>
                        <a:t>, Fall, 1992.</a:t>
                      </a:r>
                      <a:endParaRPr sz="12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Ivana Elbl is Professor of History at Trent University.</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70550">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 Africans  did not always have to resort to force, however, to safeguard their interests. Boycotting or disrupting trade was a more subtle and efficient weapon. The Africans could and did draw on alternative market networks, while the Portuguese suffered considerable losses if for some reason they were unable to engage in satisfactory trade. Their success depended </a:t>
                      </a:r>
                      <a:r>
                        <a:rPr lang="en" sz="1200">
                          <a:solidFill>
                            <a:schemeClr val="dk1"/>
                          </a:solidFill>
                          <a:latin typeface="Inter"/>
                          <a:ea typeface="Inter"/>
                          <a:cs typeface="Inter"/>
                          <a:sym typeface="Inter"/>
                        </a:rPr>
                        <a:t>greatly on the reputation they and their merchandise enjoyed among the Africans. The Mina gold trade, for example, could entirely dry up if rumors spread northward that the Portuguese merchandise was poor or that the roads to the coast were too dangerous. The forest merchants would simply choose to take all their business northward and sell to the Mande networks linked to the trans-Saharan trade…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Assuring the goodwill of the African political elite was of key importance to the Portuguese. First of al, the rulers were often the best customers. This was especially true in Senegal where the Portuguese found a ready market for horses, an important status symbol and a means of transportation for the warrior elite. The Senegalese rulers and nobility were ready and willing to protect the Portuguese and offer them good business terms… the Portuguese were well aware of the power the local authorities wielded over them. Even if they did not attack the Portuguese directly, hostile leaders could prohibit their subjects from trading with the Portuguese or harass long-distance traders coming to trade with the Europeans.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Because this trade added to the prosperity of their communities and raised their standing in the local balance of power, it also strengthened their regional position and reputation… The Portuguese were useful to their African hosts in three ways: they represented a new and significant source of wealth, their presence offered various strategic advantages, and like representatives of other trading diasporas, they were specialists who could perform expert services within their area.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Aware of the Portuguese need for their goodwill, the African leaders would often make their cooperation conditional on Portuguese help in matters ranging from regional trade embargoes and transfer of technological know-how to military assistance and formal alliances. The more credible the Portuguese became as a new autonomous factor in coastal politics, the more pressure was put on them to enter the fray on behalf of their hosts or trading partners in exchange for continued or increased support of their trading activities.</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8" name="Shape 128"/>
        <p:cNvGrpSpPr/>
        <p:nvPr/>
      </p:nvGrpSpPr>
      <p:grpSpPr>
        <a:xfrm>
          <a:off x="0" y="0"/>
          <a:ext cx="0" cy="0"/>
          <a:chOff x="0" y="0"/>
          <a:chExt cx="0" cy="0"/>
        </a:xfrm>
      </p:grpSpPr>
      <p:sp>
        <p:nvSpPr>
          <p:cNvPr id="129" name="Google Shape;129;p2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Perspective</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5</a:t>
            </a:r>
            <a:endParaRPr sz="1900">
              <a:solidFill>
                <a:schemeClr val="dk1"/>
              </a:solidFill>
              <a:latin typeface="Plus Jakarta Sans"/>
              <a:ea typeface="Plus Jakarta Sans"/>
              <a:cs typeface="Plus Jakarta Sans"/>
              <a:sym typeface="Plus Jakarta Sans"/>
            </a:endParaRPr>
          </a:p>
        </p:txBody>
      </p:sp>
      <p:sp>
        <p:nvSpPr>
          <p:cNvPr id="130" name="Google Shape;130;p2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1" name="Google Shape;131;p28"/>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32" name="Google Shape;132;p2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3" name="Google Shape;133;p28"/>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134" name="Google Shape;134;p28"/>
          <p:cNvGraphicFramePr/>
          <p:nvPr/>
        </p:nvGraphicFramePr>
        <p:xfrm>
          <a:off x="324594" y="1029170"/>
          <a:ext cx="3000000" cy="3000000"/>
        </p:xfrm>
        <a:graphic>
          <a:graphicData uri="http://schemas.openxmlformats.org/drawingml/2006/table">
            <a:tbl>
              <a:tblPr>
                <a:noFill/>
                <a:tableStyleId>{4C867F25-4138-415C-A8C6-03A89C6F2332}</a:tableStyleId>
              </a:tblPr>
              <a:tblGrid>
                <a:gridCol w="4564375"/>
                <a:gridCol w="2552325"/>
              </a:tblGrid>
              <a:tr h="822750">
                <a:tc gridSpan="2">
                  <a:txBody>
                    <a:bodyPr/>
                    <a:lstStyle/>
                    <a:p>
                      <a:pPr indent="0" lvl="0" marL="0" rtl="0" algn="l">
                        <a:spcBef>
                          <a:spcPts val="0"/>
                        </a:spcBef>
                        <a:spcAft>
                          <a:spcPts val="0"/>
                        </a:spcAft>
                        <a:buNone/>
                      </a:pPr>
                      <a:r>
                        <a:rPr lang="en" sz="1200">
                          <a:latin typeface="Halant"/>
                          <a:ea typeface="Halant"/>
                          <a:cs typeface="Halant"/>
                          <a:sym typeface="Halant"/>
                        </a:rPr>
                        <a:t>Source: Édouard Riou, “</a:t>
                      </a:r>
                      <a:r>
                        <a:rPr lang="en" sz="1200">
                          <a:solidFill>
                            <a:srgbClr val="202122"/>
                          </a:solidFill>
                          <a:highlight>
                            <a:srgbClr val="FFFFFF"/>
                          </a:highlight>
                          <a:latin typeface="Halant"/>
                          <a:ea typeface="Halant"/>
                          <a:cs typeface="Halant"/>
                          <a:sym typeface="Halant"/>
                        </a:rPr>
                        <a:t>Boukary Koutou's Mossi cavalry returning with captives from a raid, Ouagadougou, Burkina Faso late 19th century,” 1892. Public Domain</a:t>
                      </a:r>
                      <a:endParaRPr sz="12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The Mossi kingdoms, located in present-day Burkina Faso, were powerful West African states known for their cavalry and political independence. Boukary Koutou, a prominent military leader in the 18th century, led Mossi cavalry forces that actively defended against external threats, including Islamic expansion and slave raids. While the Mossi are often remembered for resisting domination, they also conducted their own raids and at times participated in the regional slave trade by capturing and selling people from neighboring communities.</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5527450">
                <a:tc gridSpan="2">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pic>
        <p:nvPicPr>
          <p:cNvPr id="135" name="Google Shape;135;p28"/>
          <p:cNvPicPr preferRelativeResize="0"/>
          <p:nvPr/>
        </p:nvPicPr>
        <p:blipFill>
          <a:blip r:embed="rId5">
            <a:alphaModFix/>
          </a:blip>
          <a:stretch>
            <a:fillRect/>
          </a:stretch>
        </p:blipFill>
        <p:spPr>
          <a:xfrm>
            <a:off x="350674" y="2548551"/>
            <a:ext cx="7162350" cy="512704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